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Outfit ExtraBold"/>
      <p:bold r:id="rId19"/>
    </p:embeddedFont>
    <p:embeddedFont>
      <p:font typeface="Outfit"/>
      <p:regular r:id="rId20"/>
      <p:bold r:id="rId21"/>
    </p:embeddedFont>
    <p:embeddedFont>
      <p:font typeface="Outfit Medium"/>
      <p:regular r:id="rId22"/>
      <p:bold r:id="rId23"/>
    </p:embeddedFont>
    <p:embeddedFont>
      <p:font typeface="Lexen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utfit-regular.fntdata"/><Relationship Id="rId22" Type="http://schemas.openxmlformats.org/officeDocument/2006/relationships/font" Target="fonts/OutfitMedium-regular.fntdata"/><Relationship Id="rId21" Type="http://schemas.openxmlformats.org/officeDocument/2006/relationships/font" Target="fonts/Outfit-bold.fntdata"/><Relationship Id="rId24" Type="http://schemas.openxmlformats.org/officeDocument/2006/relationships/font" Target="fonts/Lexend-regular.fntdata"/><Relationship Id="rId23" Type="http://schemas.openxmlformats.org/officeDocument/2006/relationships/font" Target="fonts/OutfitMedium-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schemas.openxmlformats.org/officeDocument/2006/relationships/font" Target="fonts/Lexen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OutfitExtraBold-bold.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3dfc30639e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33dfc30639e_6_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45d264edb0_0_11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30" name="Google Shape;230;g345d264edb0_0_11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31" name="Google Shape;231;g345d264edb0_0_11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345d264edb0_0_11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g345d264edb0_0_11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34" name="Google Shape;234;g345d264edb0_0_11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45d264edb0_0_8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44" name="Google Shape;244;g345d264edb0_0_8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45" name="Google Shape;245;g345d264edb0_0_8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6" name="Google Shape;246;g345d264edb0_0_8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g345d264edb0_0_8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48" name="Google Shape;248;g345d264edb0_0_8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dfc30639e_0_14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58" name="Google Shape;258;g33dfc30639e_0_14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59" name="Google Shape;259;g33dfc30639e_0_141: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0" name="Google Shape;260;g33dfc30639e_0_141: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g33dfc30639e_0_141: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62" name="Google Shape;262;g33dfc30639e_0_141: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45d264edb0_0_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33" name="Google Shape;133;g345d264edb0_0_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34" name="Google Shape;134;g345d264edb0_0_12: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345d264edb0_0_1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345d264edb0_0_1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37" name="Google Shape;137;g345d264edb0_0_1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3dfc30639e_0_12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47" name="Google Shape;147;g33dfc30639e_0_12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48" name="Google Shape;148;g33dfc30639e_0_12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g33dfc30639e_0_12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33dfc30639e_0_12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51" name="Google Shape;151;g33dfc30639e_0_12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45d264edb0_0_5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59" name="Google Shape;159;g345d264edb0_0_5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60" name="Google Shape;160;g345d264edb0_0_52: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345d264edb0_0_5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g345d264edb0_0_5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63" name="Google Shape;163;g345d264edb0_0_5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3dfc30639e_0_13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70" name="Google Shape;170;g33dfc30639e_0_13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71" name="Google Shape;171;g33dfc30639e_0_13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g33dfc30639e_0_13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g33dfc30639e_0_13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74" name="Google Shape;174;g33dfc30639e_0_13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4600106397_1_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82" name="Google Shape;182;g34600106397_1_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83" name="Google Shape;183;g34600106397_1_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g34600106397_1_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g34600106397_1_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86" name="Google Shape;186;g34600106397_1_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45d264edb0_0_9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94" name="Google Shape;194;g345d264edb0_0_9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95" name="Google Shape;195;g345d264edb0_0_99: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g345d264edb0_0_9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345d264edb0_0_9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98" name="Google Shape;198;g345d264edb0_0_9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4600106397_0_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07" name="Google Shape;207;g34600106397_0_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08" name="Google Shape;208;g34600106397_0_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g34600106397_0_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34600106397_0_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11" name="Google Shape;211;g34600106397_0_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45d264edb0_0_7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19" name="Google Shape;219;g345d264edb0_0_7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20" name="Google Shape;220;g345d264edb0_0_70: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345d264edb0_0_7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g345d264edb0_0_7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23" name="Google Shape;223;g345d264edb0_0_7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8" name="Google Shape;58;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2" name="Google Shape;62;p15"/>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63" name="Google Shape;63;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4" name="Google Shape;64;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5" name="Google Shape;65;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8" name="Google Shape;68;p16"/>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69" name="Google Shape;69;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1" name="Google Shape;71;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4" name="Google Shape;74;p17"/>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75" name="Google Shape;75;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 name="Google Shape;77;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0" name="Google Shape;80;p18"/>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1" name="Google Shape;81;p18"/>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2" name="Google Shape;82;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3" name="Google Shape;83;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4" name="Google Shape;84;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7" name="Google Shape;87;p19"/>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88" name="Google Shape;88;p19"/>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89" name="Google Shape;89;p19"/>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0" name="Google Shape;90;p19"/>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1" name="Google Shape;91;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2" name="Google Shape;92;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6" name="Google Shape;96;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7" name="Google Shape;97;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8" name="Google Shape;98;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1" name="Google Shape;101;p21"/>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02" name="Google Shape;102;p21"/>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03" name="Google Shape;103;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5" name="Google Shape;105;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8" name="Google Shape;108;p22"/>
          <p:cNvSpPr/>
          <p:nvPr>
            <p:ph idx="2" type="pic"/>
          </p:nvPr>
        </p:nvSpPr>
        <p:spPr>
          <a:xfrm>
            <a:off x="896144" y="306388"/>
            <a:ext cx="2743200" cy="2057400"/>
          </a:xfrm>
          <a:prstGeom prst="rect">
            <a:avLst/>
          </a:prstGeom>
          <a:noFill/>
          <a:ln>
            <a:noFill/>
          </a:ln>
        </p:spPr>
      </p:sp>
      <p:sp>
        <p:nvSpPr>
          <p:cNvPr id="109" name="Google Shape;109;p22"/>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0" name="Google Shape;110;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1" name="Google Shape;111;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2" name="Google Shape;112;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5" name="Google Shape;115;p23"/>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16" name="Google Shape;116;p2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7" name="Google Shape;117;p2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8" name="Google Shape;118;p2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1" name="Google Shape;121;p24"/>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2" name="Google Shape;122;p2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4" name="Google Shape;124;p2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52" name="Google Shape;52;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30" name="Google Shape;130;p25"/>
          <p:cNvSpPr txBox="1"/>
          <p:nvPr/>
        </p:nvSpPr>
        <p:spPr>
          <a:xfrm>
            <a:off x="466650" y="1501550"/>
            <a:ext cx="8125800" cy="2436600"/>
          </a:xfrm>
          <a:prstGeom prst="rect">
            <a:avLst/>
          </a:prstGeom>
          <a:noFill/>
          <a:ln>
            <a:noFill/>
          </a:ln>
        </p:spPr>
        <p:txBody>
          <a:bodyPr anchorCtr="0" anchor="t" bIns="91425" lIns="91425" spcFirstLastPara="1" rIns="91425" wrap="square" tIns="91425">
            <a:spAutoFit/>
          </a:bodyPr>
          <a:lstStyle/>
          <a:p>
            <a:pPr indent="0" lvl="0" marL="0" rtl="0" algn="just">
              <a:lnSpc>
                <a:spcPct val="90000"/>
              </a:lnSpc>
              <a:spcBef>
                <a:spcPts val="1000"/>
              </a:spcBef>
              <a:spcAft>
                <a:spcPts val="0"/>
              </a:spcAft>
              <a:buNone/>
            </a:pPr>
            <a:r>
              <a:rPr b="1" lang="en" sz="2100">
                <a:solidFill>
                  <a:schemeClr val="dk1"/>
                </a:solidFill>
                <a:latin typeface="Outfit"/>
                <a:ea typeface="Outfit"/>
                <a:cs typeface="Outfit"/>
                <a:sym typeface="Outfit"/>
              </a:rPr>
              <a:t>Category Code: </a:t>
            </a:r>
            <a:r>
              <a:rPr lang="en" sz="2100">
                <a:solidFill>
                  <a:schemeClr val="dk1"/>
                </a:solidFill>
                <a:latin typeface="Outfit"/>
                <a:ea typeface="Outfit"/>
                <a:cs typeface="Outfit"/>
                <a:sym typeface="Outfit"/>
              </a:rPr>
              <a:t>C5</a:t>
            </a:r>
            <a:endParaRPr sz="2100">
              <a:solidFill>
                <a:schemeClr val="dk1"/>
              </a:solidFill>
              <a:latin typeface="Outfit"/>
              <a:ea typeface="Outfit"/>
              <a:cs typeface="Outfit"/>
              <a:sym typeface="Outfit"/>
            </a:endParaRPr>
          </a:p>
          <a:p>
            <a:pPr indent="0" lvl="0" marL="0" rtl="0" algn="just">
              <a:lnSpc>
                <a:spcPct val="90000"/>
              </a:lnSpc>
              <a:spcBef>
                <a:spcPts val="2000"/>
              </a:spcBef>
              <a:spcAft>
                <a:spcPts val="0"/>
              </a:spcAft>
              <a:buNone/>
            </a:pPr>
            <a:r>
              <a:rPr b="1" lang="en" sz="2100">
                <a:solidFill>
                  <a:schemeClr val="dk1"/>
                </a:solidFill>
                <a:latin typeface="Outfit"/>
                <a:ea typeface="Outfit"/>
                <a:cs typeface="Outfit"/>
                <a:sym typeface="Outfit"/>
              </a:rPr>
              <a:t>Problem Statement Title:</a:t>
            </a:r>
            <a:r>
              <a:rPr b="1" lang="en" sz="2300">
                <a:solidFill>
                  <a:schemeClr val="dk1"/>
                </a:solidFill>
                <a:latin typeface="Outfit"/>
                <a:ea typeface="Outfit"/>
                <a:cs typeface="Outfit"/>
                <a:sym typeface="Outfit"/>
              </a:rPr>
              <a:t> </a:t>
            </a:r>
            <a:r>
              <a:rPr lang="en" sz="2100">
                <a:solidFill>
                  <a:schemeClr val="dk1"/>
                </a:solidFill>
                <a:latin typeface="Lexend"/>
                <a:ea typeface="Lexend"/>
                <a:cs typeface="Lexend"/>
                <a:sym typeface="Lexend"/>
              </a:rPr>
              <a:t>AI-Powered Investment &amp; Trading Assistant</a:t>
            </a:r>
            <a:endParaRPr sz="2100">
              <a:solidFill>
                <a:schemeClr val="dk1"/>
              </a:solidFill>
              <a:latin typeface="Outfit"/>
              <a:ea typeface="Outfit"/>
              <a:cs typeface="Outfit"/>
              <a:sym typeface="Outfit"/>
            </a:endParaRPr>
          </a:p>
          <a:p>
            <a:pPr indent="0" lvl="0" marL="0" rtl="0" algn="just">
              <a:lnSpc>
                <a:spcPct val="90000"/>
              </a:lnSpc>
              <a:spcBef>
                <a:spcPts val="2000"/>
              </a:spcBef>
              <a:spcAft>
                <a:spcPts val="0"/>
              </a:spcAft>
              <a:buNone/>
            </a:pPr>
            <a:r>
              <a:rPr b="1" lang="en" sz="2100">
                <a:solidFill>
                  <a:schemeClr val="dk1"/>
                </a:solidFill>
                <a:latin typeface="Outfit"/>
                <a:ea typeface="Outfit"/>
                <a:cs typeface="Outfit"/>
                <a:sym typeface="Outfit"/>
              </a:rPr>
              <a:t>Team Name: </a:t>
            </a:r>
            <a:r>
              <a:rPr lang="en" sz="2100">
                <a:solidFill>
                  <a:schemeClr val="dk1"/>
                </a:solidFill>
                <a:latin typeface="Outfit"/>
                <a:ea typeface="Outfit"/>
                <a:cs typeface="Outfit"/>
                <a:sym typeface="Outfit"/>
              </a:rPr>
              <a:t>T-bits</a:t>
            </a:r>
            <a:endParaRPr sz="2100">
              <a:solidFill>
                <a:schemeClr val="dk1"/>
              </a:solidFill>
              <a:latin typeface="Outfit"/>
              <a:ea typeface="Outfit"/>
              <a:cs typeface="Outfit"/>
              <a:sym typeface="Outfit"/>
            </a:endParaRPr>
          </a:p>
          <a:p>
            <a:pPr indent="0" lvl="0" marL="0" rtl="0" algn="just">
              <a:lnSpc>
                <a:spcPct val="90000"/>
              </a:lnSpc>
              <a:spcBef>
                <a:spcPts val="2000"/>
              </a:spcBef>
              <a:spcAft>
                <a:spcPts val="2000"/>
              </a:spcAft>
              <a:buNone/>
            </a:pPr>
            <a:r>
              <a:rPr b="1" lang="en" sz="2100">
                <a:solidFill>
                  <a:schemeClr val="dk1"/>
                </a:solidFill>
                <a:latin typeface="Outfit"/>
                <a:ea typeface="Outfit"/>
                <a:cs typeface="Outfit"/>
                <a:sym typeface="Outfit"/>
              </a:rPr>
              <a:t>Institute Name: </a:t>
            </a:r>
            <a:r>
              <a:rPr lang="en" sz="1900">
                <a:solidFill>
                  <a:schemeClr val="dk1"/>
                </a:solidFill>
                <a:latin typeface="Outfit Medium"/>
                <a:ea typeface="Outfit Medium"/>
                <a:cs typeface="Outfit Medium"/>
                <a:sym typeface="Outfit Medium"/>
              </a:rPr>
              <a:t>Vivekanand Education Society’s Institute of Technology</a:t>
            </a:r>
            <a:endParaRPr sz="2200">
              <a:solidFill>
                <a:srgbClr val="CCA677"/>
              </a:solidFill>
              <a:latin typeface="Outfit Medium"/>
              <a:ea typeface="Outfit Medium"/>
              <a:cs typeface="Outfit Medium"/>
              <a:sym typeface="Outfit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Impact"/>
                <a:ea typeface="Impact"/>
                <a:cs typeface="Impact"/>
                <a:sym typeface="Impact"/>
              </a:rPr>
              <a:t>Outputs (Frontend)</a:t>
            </a:r>
            <a:endParaRPr sz="2600">
              <a:solidFill>
                <a:schemeClr val="dk1"/>
              </a:solidFill>
              <a:latin typeface="Impact"/>
              <a:ea typeface="Impact"/>
              <a:cs typeface="Impact"/>
              <a:sym typeface="Impact"/>
            </a:endParaRPr>
          </a:p>
        </p:txBody>
      </p:sp>
      <p:sp>
        <p:nvSpPr>
          <p:cNvPr id="237" name="Google Shape;237;p34"/>
          <p:cNvSpPr txBox="1"/>
          <p:nvPr/>
        </p:nvSpPr>
        <p:spPr>
          <a:xfrm>
            <a:off x="500575" y="1483250"/>
            <a:ext cx="7694100" cy="400200"/>
          </a:xfrm>
          <a:prstGeom prst="rect">
            <a:avLst/>
          </a:prstGeom>
          <a:noFill/>
          <a:ln>
            <a:noFill/>
          </a:ln>
        </p:spPr>
        <p:txBody>
          <a:bodyPr anchorCtr="0" anchor="t" bIns="91425" lIns="91425" spcFirstLastPara="1" rIns="91425" wrap="square" tIns="91425">
            <a:spAutoFit/>
          </a:bodyPr>
          <a:lstStyle/>
          <a:p>
            <a:pPr indent="0" lvl="0" marL="457200" rtl="0" algn="just">
              <a:lnSpc>
                <a:spcPct val="150000"/>
              </a:lnSpc>
              <a:spcBef>
                <a:spcPts val="1200"/>
              </a:spcBef>
              <a:spcAft>
                <a:spcPts val="1200"/>
              </a:spcAft>
              <a:buNone/>
            </a:pPr>
            <a:r>
              <a:t/>
            </a:r>
            <a:endParaRPr b="1">
              <a:solidFill>
                <a:schemeClr val="dk1"/>
              </a:solidFill>
            </a:endParaRPr>
          </a:p>
        </p:txBody>
      </p:sp>
      <p:pic>
        <p:nvPicPr>
          <p:cNvPr id="238" name="Google Shape;238;p34" title="Screenshot 2025-03-28 221157.png"/>
          <p:cNvPicPr preferRelativeResize="0"/>
          <p:nvPr/>
        </p:nvPicPr>
        <p:blipFill>
          <a:blip r:embed="rId3">
            <a:alphaModFix/>
          </a:blip>
          <a:stretch>
            <a:fillRect/>
          </a:stretch>
        </p:blipFill>
        <p:spPr>
          <a:xfrm>
            <a:off x="4652675" y="928325"/>
            <a:ext cx="4011177" cy="2500300"/>
          </a:xfrm>
          <a:prstGeom prst="rect">
            <a:avLst/>
          </a:prstGeom>
          <a:noFill/>
          <a:ln cap="flat" cmpd="sng" w="5150">
            <a:solidFill>
              <a:schemeClr val="dk1"/>
            </a:solidFill>
            <a:prstDash val="solid"/>
            <a:round/>
            <a:headEnd len="sm" w="sm" type="none"/>
            <a:tailEnd len="sm" w="sm" type="none"/>
          </a:ln>
        </p:spPr>
      </p:pic>
      <p:pic>
        <p:nvPicPr>
          <p:cNvPr id="239" name="Google Shape;239;p34" title="Screenshot 2025-03-28 220734.png"/>
          <p:cNvPicPr preferRelativeResize="0"/>
          <p:nvPr/>
        </p:nvPicPr>
        <p:blipFill>
          <a:blip r:embed="rId4">
            <a:alphaModFix/>
          </a:blip>
          <a:stretch>
            <a:fillRect/>
          </a:stretch>
        </p:blipFill>
        <p:spPr>
          <a:xfrm>
            <a:off x="369250" y="928330"/>
            <a:ext cx="3772524" cy="3075749"/>
          </a:xfrm>
          <a:prstGeom prst="rect">
            <a:avLst/>
          </a:prstGeom>
          <a:noFill/>
          <a:ln cap="flat" cmpd="sng" w="5150">
            <a:solidFill>
              <a:schemeClr val="dk1"/>
            </a:solidFill>
            <a:prstDash val="solid"/>
            <a:round/>
            <a:headEnd len="sm" w="sm" type="none"/>
            <a:tailEnd len="sm" w="sm" type="none"/>
          </a:ln>
        </p:spPr>
      </p:pic>
      <p:sp>
        <p:nvSpPr>
          <p:cNvPr id="240" name="Google Shape;240;p34"/>
          <p:cNvSpPr txBox="1"/>
          <p:nvPr/>
        </p:nvSpPr>
        <p:spPr>
          <a:xfrm>
            <a:off x="965950" y="4217900"/>
            <a:ext cx="2286000" cy="51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alibri"/>
                <a:ea typeface="Calibri"/>
                <a:cs typeface="Calibri"/>
                <a:sym typeface="Calibri"/>
              </a:rPr>
              <a:t>User Dashboard</a:t>
            </a:r>
            <a:endParaRPr sz="1600">
              <a:solidFill>
                <a:schemeClr val="dk1"/>
              </a:solidFill>
              <a:latin typeface="Calibri"/>
              <a:ea typeface="Calibri"/>
              <a:cs typeface="Calibri"/>
              <a:sym typeface="Calibri"/>
            </a:endParaRPr>
          </a:p>
        </p:txBody>
      </p:sp>
      <p:sp>
        <p:nvSpPr>
          <p:cNvPr id="241" name="Google Shape;241;p34"/>
          <p:cNvSpPr txBox="1"/>
          <p:nvPr/>
        </p:nvSpPr>
        <p:spPr>
          <a:xfrm>
            <a:off x="4479513" y="3707675"/>
            <a:ext cx="4357500" cy="86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alibri"/>
                <a:ea typeface="Calibri"/>
                <a:cs typeface="Calibri"/>
                <a:sym typeface="Calibri"/>
              </a:rPr>
              <a:t>Trading Simulator - A game based </a:t>
            </a:r>
            <a:r>
              <a:rPr lang="en" sz="1600">
                <a:solidFill>
                  <a:schemeClr val="dk1"/>
                </a:solidFill>
                <a:latin typeface="Calibri"/>
                <a:ea typeface="Calibri"/>
                <a:cs typeface="Calibri"/>
                <a:sym typeface="Calibri"/>
              </a:rPr>
              <a:t>environment</a:t>
            </a:r>
            <a:r>
              <a:rPr lang="en" sz="1600">
                <a:solidFill>
                  <a:schemeClr val="dk1"/>
                </a:solidFill>
                <a:latin typeface="Calibri"/>
                <a:ea typeface="Calibri"/>
                <a:cs typeface="Calibri"/>
                <a:sym typeface="Calibri"/>
              </a:rPr>
              <a:t> where user can use game money(points) to buy/sell game stocks.</a:t>
            </a:r>
            <a:endParaRPr sz="16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5"/>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Impact"/>
                <a:ea typeface="Impact"/>
                <a:cs typeface="Impact"/>
                <a:sym typeface="Impact"/>
              </a:rPr>
              <a:t>Outputs (Frontend)</a:t>
            </a:r>
            <a:endParaRPr sz="2600">
              <a:solidFill>
                <a:schemeClr val="dk1"/>
              </a:solidFill>
              <a:latin typeface="Impact"/>
              <a:ea typeface="Impact"/>
              <a:cs typeface="Impact"/>
              <a:sym typeface="Impact"/>
            </a:endParaRPr>
          </a:p>
        </p:txBody>
      </p:sp>
      <p:sp>
        <p:nvSpPr>
          <p:cNvPr id="251" name="Google Shape;251;p35"/>
          <p:cNvSpPr txBox="1"/>
          <p:nvPr/>
        </p:nvSpPr>
        <p:spPr>
          <a:xfrm>
            <a:off x="500575" y="1483250"/>
            <a:ext cx="7694100" cy="400200"/>
          </a:xfrm>
          <a:prstGeom prst="rect">
            <a:avLst/>
          </a:prstGeom>
          <a:noFill/>
          <a:ln>
            <a:noFill/>
          </a:ln>
        </p:spPr>
        <p:txBody>
          <a:bodyPr anchorCtr="0" anchor="t" bIns="91425" lIns="91425" spcFirstLastPara="1" rIns="91425" wrap="square" tIns="91425">
            <a:spAutoFit/>
          </a:bodyPr>
          <a:lstStyle/>
          <a:p>
            <a:pPr indent="0" lvl="0" marL="457200" rtl="0" algn="just">
              <a:lnSpc>
                <a:spcPct val="150000"/>
              </a:lnSpc>
              <a:spcBef>
                <a:spcPts val="1200"/>
              </a:spcBef>
              <a:spcAft>
                <a:spcPts val="1200"/>
              </a:spcAft>
              <a:buNone/>
            </a:pPr>
            <a:r>
              <a:t/>
            </a:r>
            <a:endParaRPr b="1">
              <a:solidFill>
                <a:schemeClr val="dk1"/>
              </a:solidFill>
            </a:endParaRPr>
          </a:p>
        </p:txBody>
      </p:sp>
      <p:pic>
        <p:nvPicPr>
          <p:cNvPr id="252" name="Google Shape;252;p35" title="Screenshot 2025-03-28 223551.png"/>
          <p:cNvPicPr preferRelativeResize="0"/>
          <p:nvPr/>
        </p:nvPicPr>
        <p:blipFill rotWithShape="1">
          <a:blip r:embed="rId3">
            <a:alphaModFix/>
          </a:blip>
          <a:srcRect b="0" l="10673" r="12426" t="0"/>
          <a:stretch/>
        </p:blipFill>
        <p:spPr>
          <a:xfrm>
            <a:off x="4782900" y="1311975"/>
            <a:ext cx="4167202" cy="2876750"/>
          </a:xfrm>
          <a:prstGeom prst="rect">
            <a:avLst/>
          </a:prstGeom>
          <a:noFill/>
          <a:ln cap="flat" cmpd="sng" w="5150">
            <a:solidFill>
              <a:schemeClr val="dk1"/>
            </a:solidFill>
            <a:prstDash val="solid"/>
            <a:round/>
            <a:headEnd len="sm" w="sm" type="none"/>
            <a:tailEnd len="sm" w="sm" type="none"/>
          </a:ln>
        </p:spPr>
      </p:pic>
      <p:pic>
        <p:nvPicPr>
          <p:cNvPr id="253" name="Google Shape;253;p35" title="Screenshot 2025-03-28 222723.png"/>
          <p:cNvPicPr preferRelativeResize="0"/>
          <p:nvPr/>
        </p:nvPicPr>
        <p:blipFill>
          <a:blip r:embed="rId4">
            <a:alphaModFix/>
          </a:blip>
          <a:stretch>
            <a:fillRect/>
          </a:stretch>
        </p:blipFill>
        <p:spPr>
          <a:xfrm>
            <a:off x="241949" y="1344875"/>
            <a:ext cx="4438926" cy="2876749"/>
          </a:xfrm>
          <a:prstGeom prst="rect">
            <a:avLst/>
          </a:prstGeom>
          <a:noFill/>
          <a:ln cap="flat" cmpd="sng" w="5150">
            <a:solidFill>
              <a:schemeClr val="dk1"/>
            </a:solidFill>
            <a:prstDash val="solid"/>
            <a:round/>
            <a:headEnd len="sm" w="sm" type="none"/>
            <a:tailEnd len="sm" w="sm" type="none"/>
          </a:ln>
        </p:spPr>
      </p:pic>
      <p:sp>
        <p:nvSpPr>
          <p:cNvPr id="254" name="Google Shape;254;p35"/>
          <p:cNvSpPr txBox="1"/>
          <p:nvPr/>
        </p:nvSpPr>
        <p:spPr>
          <a:xfrm>
            <a:off x="1414525" y="4383700"/>
            <a:ext cx="2211600" cy="41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alibri"/>
                <a:ea typeface="Calibri"/>
                <a:cs typeface="Calibri"/>
                <a:sym typeface="Calibri"/>
              </a:rPr>
              <a:t>Game stocks list</a:t>
            </a:r>
            <a:endParaRPr sz="1600">
              <a:solidFill>
                <a:schemeClr val="dk1"/>
              </a:solidFill>
              <a:latin typeface="Calibri"/>
              <a:ea typeface="Calibri"/>
              <a:cs typeface="Calibri"/>
              <a:sym typeface="Calibri"/>
            </a:endParaRPr>
          </a:p>
        </p:txBody>
      </p:sp>
      <p:sp>
        <p:nvSpPr>
          <p:cNvPr id="255" name="Google Shape;255;p35"/>
          <p:cNvSpPr txBox="1"/>
          <p:nvPr/>
        </p:nvSpPr>
        <p:spPr>
          <a:xfrm>
            <a:off x="5645800" y="4383700"/>
            <a:ext cx="24414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alibri"/>
                <a:ea typeface="Calibri"/>
                <a:cs typeface="Calibri"/>
                <a:sym typeface="Calibri"/>
              </a:rPr>
              <a:t>Buy/sell the game stock</a:t>
            </a:r>
            <a:endParaRPr sz="16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265" name="Google Shape;265;p36"/>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Outfit ExtraBold"/>
                <a:ea typeface="Outfit ExtraBold"/>
                <a:cs typeface="Outfit ExtraBold"/>
                <a:sym typeface="Outfit ExtraBold"/>
              </a:rPr>
              <a:t>Future Objectives</a:t>
            </a:r>
            <a:endParaRPr sz="1000">
              <a:solidFill>
                <a:schemeClr val="dk1"/>
              </a:solidFill>
              <a:latin typeface="Impact"/>
              <a:ea typeface="Impact"/>
              <a:cs typeface="Impact"/>
              <a:sym typeface="Impact"/>
            </a:endParaRPr>
          </a:p>
        </p:txBody>
      </p:sp>
      <p:sp>
        <p:nvSpPr>
          <p:cNvPr id="266" name="Google Shape;266;p36"/>
          <p:cNvSpPr txBox="1"/>
          <p:nvPr/>
        </p:nvSpPr>
        <p:spPr>
          <a:xfrm>
            <a:off x="500575" y="1483250"/>
            <a:ext cx="7694100" cy="2662800"/>
          </a:xfrm>
          <a:prstGeom prst="rect">
            <a:avLst/>
          </a:prstGeom>
          <a:noFill/>
          <a:ln>
            <a:noFill/>
          </a:ln>
        </p:spPr>
        <p:txBody>
          <a:bodyPr anchorCtr="0" anchor="t" bIns="91425" lIns="91425" spcFirstLastPara="1" rIns="91425" wrap="square" tIns="91425">
            <a:spAutoFit/>
          </a:bodyPr>
          <a:lstStyle/>
          <a:p>
            <a:pPr indent="-317500" lvl="0" marL="457200" rtl="0" algn="just">
              <a:lnSpc>
                <a:spcPct val="150000"/>
              </a:lnSpc>
              <a:spcBef>
                <a:spcPts val="1200"/>
              </a:spcBef>
              <a:spcAft>
                <a:spcPts val="0"/>
              </a:spcAft>
              <a:buClr>
                <a:schemeClr val="dk1"/>
              </a:buClr>
              <a:buSzPts val="1400"/>
              <a:buChar char="●"/>
            </a:pPr>
            <a:r>
              <a:rPr b="1" lang="en">
                <a:solidFill>
                  <a:schemeClr val="dk1"/>
                </a:solidFill>
              </a:rPr>
              <a:t>Improve AI Accuracy</a:t>
            </a:r>
            <a:r>
              <a:rPr lang="en">
                <a:solidFill>
                  <a:schemeClr val="dk1"/>
                </a:solidFill>
              </a:rPr>
              <a:t> – Integrate deep learning to detect patterns, e.g., </a:t>
            </a:r>
            <a:r>
              <a:rPr b="1" lang="en">
                <a:solidFill>
                  <a:schemeClr val="dk1"/>
                </a:solidFill>
              </a:rPr>
              <a:t>Tesla stock surging after earnings reports</a:t>
            </a:r>
            <a:r>
              <a:rPr lang="en">
                <a:solidFill>
                  <a:schemeClr val="dk1"/>
                </a:solidFill>
              </a:rPr>
              <a:t>, for better predictions.</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b="1" lang="en">
                <a:solidFill>
                  <a:schemeClr val="dk1"/>
                </a:solidFill>
              </a:rPr>
              <a:t>Multi-Asset Support</a:t>
            </a:r>
            <a:r>
              <a:rPr lang="en">
                <a:solidFill>
                  <a:schemeClr val="dk1"/>
                </a:solidFill>
              </a:rPr>
              <a:t> – Expand analysis to </a:t>
            </a:r>
            <a:r>
              <a:rPr b="1" lang="en">
                <a:solidFill>
                  <a:schemeClr val="dk1"/>
                </a:solidFill>
              </a:rPr>
              <a:t>crypto (Bitcoin trends), ETFs (S&amp;P 500), and commodities (Gold price shifts)</a:t>
            </a:r>
            <a:r>
              <a:rPr lang="en">
                <a:solidFill>
                  <a:schemeClr val="dk1"/>
                </a:solidFill>
              </a:rPr>
              <a:t> for diversified insights.</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b="1" lang="en">
                <a:solidFill>
                  <a:schemeClr val="dk1"/>
                </a:solidFill>
              </a:rPr>
              <a:t>Real-Time Risk Alerts</a:t>
            </a:r>
            <a:r>
              <a:rPr lang="en">
                <a:solidFill>
                  <a:schemeClr val="dk1"/>
                </a:solidFill>
              </a:rPr>
              <a:t> – AI detects sudden </a:t>
            </a:r>
            <a:r>
              <a:rPr b="1" lang="en">
                <a:solidFill>
                  <a:schemeClr val="dk1"/>
                </a:solidFill>
              </a:rPr>
              <a:t>Nvidia stock drops (e.g., 5% in pre-market)</a:t>
            </a:r>
            <a:r>
              <a:rPr lang="en">
                <a:solidFill>
                  <a:schemeClr val="dk1"/>
                </a:solidFill>
              </a:rPr>
              <a:t> and alerts users instantly.</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b="1" lang="en">
                <a:solidFill>
                  <a:schemeClr val="dk1"/>
                </a:solidFill>
              </a:rPr>
              <a:t>Personalized Strategies</a:t>
            </a:r>
            <a:r>
              <a:rPr lang="en">
                <a:solidFill>
                  <a:schemeClr val="dk1"/>
                </a:solidFill>
              </a:rPr>
              <a:t> – AI adapts; e.g., if a user prefers </a:t>
            </a:r>
            <a:r>
              <a:rPr b="1" lang="en">
                <a:solidFill>
                  <a:schemeClr val="dk1"/>
                </a:solidFill>
              </a:rPr>
              <a:t>low-risk dividend stocks</a:t>
            </a:r>
            <a:r>
              <a:rPr lang="en">
                <a:solidFill>
                  <a:schemeClr val="dk1"/>
                </a:solidFill>
              </a:rPr>
              <a:t>, it suggests </a:t>
            </a:r>
            <a:r>
              <a:rPr b="1" lang="en">
                <a:solidFill>
                  <a:schemeClr val="dk1"/>
                </a:solidFill>
              </a:rPr>
              <a:t>Coca-Cola over Tesla</a:t>
            </a:r>
            <a:r>
              <a:rPr lang="en">
                <a:solidFill>
                  <a:schemeClr val="dk1"/>
                </a:solidFill>
              </a:rPr>
              <a:t>.</a:t>
            </a:r>
            <a:endParaRPr b="1">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40" name="Google Shape;140;p26"/>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2600">
                <a:solidFill>
                  <a:schemeClr val="dk1"/>
                </a:solidFill>
                <a:latin typeface="Outfit ExtraBold"/>
                <a:ea typeface="Outfit ExtraBold"/>
                <a:cs typeface="Outfit ExtraBold"/>
                <a:sym typeface="Outfit ExtraBold"/>
              </a:rPr>
              <a:t>Idea / Approach details (&amp; implemented features) </a:t>
            </a:r>
            <a:endParaRPr sz="2600">
              <a:solidFill>
                <a:schemeClr val="dk1"/>
              </a:solidFill>
              <a:latin typeface="Outfit ExtraBold"/>
              <a:ea typeface="Outfit ExtraBold"/>
              <a:cs typeface="Outfit ExtraBold"/>
              <a:sym typeface="Outfit ExtraBold"/>
            </a:endParaRPr>
          </a:p>
          <a:p>
            <a:pPr indent="0" lvl="0" marL="0" rtl="0" algn="l">
              <a:spcBef>
                <a:spcPts val="0"/>
              </a:spcBef>
              <a:spcAft>
                <a:spcPts val="0"/>
              </a:spcAft>
              <a:buNone/>
            </a:pPr>
            <a:r>
              <a:t/>
            </a:r>
            <a:endParaRPr sz="1000">
              <a:solidFill>
                <a:schemeClr val="dk1"/>
              </a:solidFill>
              <a:latin typeface="Impact"/>
              <a:ea typeface="Impact"/>
              <a:cs typeface="Impact"/>
              <a:sym typeface="Impact"/>
            </a:endParaRPr>
          </a:p>
        </p:txBody>
      </p:sp>
      <p:sp>
        <p:nvSpPr>
          <p:cNvPr id="141" name="Google Shape;141;p26"/>
          <p:cNvSpPr txBox="1"/>
          <p:nvPr/>
        </p:nvSpPr>
        <p:spPr>
          <a:xfrm>
            <a:off x="770025" y="1359475"/>
            <a:ext cx="6438300" cy="338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sz="1000">
              <a:solidFill>
                <a:schemeClr val="dk1"/>
              </a:solidFill>
            </a:endParaRPr>
          </a:p>
        </p:txBody>
      </p:sp>
      <p:sp>
        <p:nvSpPr>
          <p:cNvPr id="142" name="Google Shape;142;p26"/>
          <p:cNvSpPr txBox="1"/>
          <p:nvPr/>
        </p:nvSpPr>
        <p:spPr>
          <a:xfrm>
            <a:off x="541875" y="1435675"/>
            <a:ext cx="3903600" cy="157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chemeClr val="dk1"/>
                </a:solidFill>
              </a:rPr>
              <a:t>Problem Statement</a:t>
            </a:r>
            <a:endParaRPr b="1" sz="15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Retail investors lack personalized guidance and real-time insights.</a:t>
            </a:r>
            <a:endParaRPr sz="1300">
              <a:solidFill>
                <a:schemeClr val="dk1"/>
              </a:solidFill>
            </a:endParaRPr>
          </a:p>
          <a:p>
            <a:pPr indent="-311150" lvl="0" marL="457200" rtl="0" algn="l">
              <a:lnSpc>
                <a:spcPct val="115000"/>
              </a:lnSpc>
              <a:spcBef>
                <a:spcPts val="0"/>
              </a:spcBef>
              <a:spcAft>
                <a:spcPts val="1200"/>
              </a:spcAft>
              <a:buClr>
                <a:schemeClr val="dk1"/>
              </a:buClr>
              <a:buSzPts val="1300"/>
              <a:buChar char="●"/>
            </a:pPr>
            <a:r>
              <a:rPr lang="en" sz="1300">
                <a:solidFill>
                  <a:schemeClr val="dk1"/>
                </a:solidFill>
              </a:rPr>
              <a:t>Evaluating strategies and analyzing sentiment requires expertise, leading to poor decisions.</a:t>
            </a:r>
            <a:endParaRPr sz="1300">
              <a:solidFill>
                <a:schemeClr val="dk1"/>
              </a:solidFill>
            </a:endParaRPr>
          </a:p>
        </p:txBody>
      </p:sp>
      <p:sp>
        <p:nvSpPr>
          <p:cNvPr id="143" name="Google Shape;143;p26"/>
          <p:cNvSpPr txBox="1"/>
          <p:nvPr/>
        </p:nvSpPr>
        <p:spPr>
          <a:xfrm>
            <a:off x="541425" y="2930275"/>
            <a:ext cx="4030500" cy="185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chemeClr val="dk1"/>
                </a:solidFill>
              </a:rPr>
              <a:t>Solution</a:t>
            </a:r>
            <a:endParaRPr b="1" sz="1500">
              <a:solidFill>
                <a:schemeClr val="dk1"/>
              </a:solidFill>
            </a:endParaRPr>
          </a:p>
          <a:p>
            <a:pPr indent="-311150" lvl="0" marL="457200" rtl="0" algn="l">
              <a:lnSpc>
                <a:spcPct val="115000"/>
              </a:lnSpc>
              <a:spcBef>
                <a:spcPts val="400"/>
              </a:spcBef>
              <a:spcAft>
                <a:spcPts val="0"/>
              </a:spcAft>
              <a:buClr>
                <a:schemeClr val="dk1"/>
              </a:buClr>
              <a:buSzPts val="1300"/>
              <a:buChar char="●"/>
            </a:pPr>
            <a:r>
              <a:rPr lang="en" sz="1300">
                <a:solidFill>
                  <a:schemeClr val="dk1"/>
                </a:solidFill>
              </a:rPr>
              <a:t>AI-powered assistant integrates goal-based planning, strategy evaluation, sentiment analysis, and simulated trading.</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Uses UPTIQ Console to automate financial decisions and provide personalized recommendations.</a:t>
            </a:r>
            <a:endParaRPr sz="1300">
              <a:solidFill>
                <a:schemeClr val="dk1"/>
              </a:solidFill>
            </a:endParaRPr>
          </a:p>
        </p:txBody>
      </p:sp>
      <p:pic>
        <p:nvPicPr>
          <p:cNvPr id="144" name="Google Shape;144;p26" title="Introduction AI-powered assistant integrates goal-based planning, strategy evaluation, sentiment analysis, and simulated trading. Uses UPTIQ Console to automate financial decisions and provide per (2).png"/>
          <p:cNvPicPr preferRelativeResize="0"/>
          <p:nvPr/>
        </p:nvPicPr>
        <p:blipFill rotWithShape="1">
          <a:blip r:embed="rId4">
            <a:alphaModFix/>
          </a:blip>
          <a:srcRect b="-799" l="15032" r="32369" t="14815"/>
          <a:stretch/>
        </p:blipFill>
        <p:spPr>
          <a:xfrm>
            <a:off x="4343025" y="1127668"/>
            <a:ext cx="4493726" cy="413198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54" name="Google Shape;154;p27"/>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Outfit ExtraBold"/>
                <a:ea typeface="Outfit ExtraBold"/>
                <a:cs typeface="Outfit ExtraBold"/>
                <a:sym typeface="Outfit ExtraBold"/>
              </a:rPr>
              <a:t>Innovation (Showstopper)/ Use Case Diagram</a:t>
            </a:r>
            <a:endParaRPr sz="2600">
              <a:solidFill>
                <a:schemeClr val="dk1"/>
              </a:solidFill>
              <a:latin typeface="Outfit ExtraBold"/>
              <a:ea typeface="Outfit ExtraBold"/>
              <a:cs typeface="Outfit ExtraBold"/>
              <a:sym typeface="Outfit ExtraBold"/>
            </a:endParaRPr>
          </a:p>
        </p:txBody>
      </p:sp>
      <p:pic>
        <p:nvPicPr>
          <p:cNvPr id="155" name="Google Shape;155;p27" title="Introduction AI-powered assistant integrates goal-based planning, strategy evaluation, sentiment analysis, and simulated trading. Uses UPTIQ Console to automate financial decisions and provide per.png"/>
          <p:cNvPicPr preferRelativeResize="0"/>
          <p:nvPr/>
        </p:nvPicPr>
        <p:blipFill rotWithShape="1">
          <a:blip r:embed="rId4">
            <a:alphaModFix/>
          </a:blip>
          <a:srcRect b="15567" l="20045" r="18427" t="27092"/>
          <a:stretch/>
        </p:blipFill>
        <p:spPr>
          <a:xfrm>
            <a:off x="520475" y="1508150"/>
            <a:ext cx="4219051" cy="3097899"/>
          </a:xfrm>
          <a:prstGeom prst="rect">
            <a:avLst/>
          </a:prstGeom>
          <a:noFill/>
          <a:ln>
            <a:noFill/>
          </a:ln>
        </p:spPr>
      </p:pic>
      <p:pic>
        <p:nvPicPr>
          <p:cNvPr id="156" name="Google Shape;156;p27"/>
          <p:cNvPicPr preferRelativeResize="0"/>
          <p:nvPr/>
        </p:nvPicPr>
        <p:blipFill>
          <a:blip r:embed="rId5">
            <a:alphaModFix/>
          </a:blip>
          <a:stretch>
            <a:fillRect/>
          </a:stretch>
        </p:blipFill>
        <p:spPr>
          <a:xfrm>
            <a:off x="4874225" y="1628650"/>
            <a:ext cx="3780301" cy="2860324"/>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66" name="Google Shape;166;p28"/>
          <p:cNvSpPr txBox="1"/>
          <p:nvPr/>
        </p:nvSpPr>
        <p:spPr>
          <a:xfrm>
            <a:off x="500575" y="235575"/>
            <a:ext cx="8081100" cy="41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Outfit ExtraBold"/>
                <a:ea typeface="Outfit ExtraBold"/>
                <a:cs typeface="Outfit ExtraBold"/>
                <a:sym typeface="Outfit ExtraBold"/>
              </a:rPr>
              <a:t>Tech Stack</a:t>
            </a:r>
            <a:endParaRPr sz="2600">
              <a:solidFill>
                <a:schemeClr val="dk1"/>
              </a:solidFill>
              <a:latin typeface="Outfit ExtraBold"/>
              <a:ea typeface="Outfit ExtraBold"/>
              <a:cs typeface="Outfit ExtraBold"/>
              <a:sym typeface="Outfit ExtraBold"/>
            </a:endParaRPr>
          </a:p>
        </p:txBody>
      </p:sp>
      <p:pic>
        <p:nvPicPr>
          <p:cNvPr id="167" name="Google Shape;167;p28"/>
          <p:cNvPicPr preferRelativeResize="0"/>
          <p:nvPr/>
        </p:nvPicPr>
        <p:blipFill rotWithShape="1">
          <a:blip r:embed="rId4">
            <a:alphaModFix/>
          </a:blip>
          <a:srcRect b="0" l="0" r="0" t="19159"/>
          <a:stretch/>
        </p:blipFill>
        <p:spPr>
          <a:xfrm>
            <a:off x="0" y="987325"/>
            <a:ext cx="9144000" cy="4156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p29"/>
          <p:cNvSpPr txBox="1"/>
          <p:nvPr/>
        </p:nvSpPr>
        <p:spPr>
          <a:xfrm>
            <a:off x="424375" y="311775"/>
            <a:ext cx="9064200" cy="432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n" sz="2300">
                <a:solidFill>
                  <a:schemeClr val="dk1"/>
                </a:solidFill>
                <a:latin typeface="Outfit"/>
                <a:ea typeface="Outfit"/>
                <a:cs typeface="Outfit"/>
                <a:sym typeface="Outfit"/>
              </a:rPr>
              <a:t>In case of Uptiq category - Your Uptiq Agent (explain in detail)</a:t>
            </a:r>
            <a:endParaRPr b="1" sz="2300">
              <a:solidFill>
                <a:schemeClr val="dk1"/>
              </a:solidFill>
              <a:latin typeface="Outfit"/>
              <a:ea typeface="Outfit"/>
              <a:cs typeface="Outfit"/>
              <a:sym typeface="Outfit"/>
            </a:endParaRPr>
          </a:p>
        </p:txBody>
      </p:sp>
      <p:sp>
        <p:nvSpPr>
          <p:cNvPr id="177" name="Google Shape;177;p29"/>
          <p:cNvSpPr txBox="1"/>
          <p:nvPr/>
        </p:nvSpPr>
        <p:spPr>
          <a:xfrm>
            <a:off x="5170525" y="3867400"/>
            <a:ext cx="26274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libri"/>
                <a:ea typeface="Calibri"/>
                <a:cs typeface="Calibri"/>
                <a:sym typeface="Calibri"/>
              </a:rPr>
              <a:t>AI  Agent Overview</a:t>
            </a:r>
            <a:endParaRPr sz="1600">
              <a:solidFill>
                <a:schemeClr val="dk1"/>
              </a:solidFill>
              <a:latin typeface="Calibri"/>
              <a:ea typeface="Calibri"/>
              <a:cs typeface="Calibri"/>
              <a:sym typeface="Calibri"/>
            </a:endParaRPr>
          </a:p>
        </p:txBody>
      </p:sp>
      <p:sp>
        <p:nvSpPr>
          <p:cNvPr id="178" name="Google Shape;178;p29"/>
          <p:cNvSpPr txBox="1"/>
          <p:nvPr/>
        </p:nvSpPr>
        <p:spPr>
          <a:xfrm>
            <a:off x="175425" y="934350"/>
            <a:ext cx="3000000" cy="413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200">
                <a:solidFill>
                  <a:schemeClr val="dk1"/>
                </a:solidFill>
                <a:latin typeface="Times New Roman"/>
                <a:ea typeface="Times New Roman"/>
                <a:cs typeface="Times New Roman"/>
                <a:sym typeface="Times New Roman"/>
              </a:rPr>
              <a:t>The current implementation focuses on the Investment Recommendations Agent, which uses the </a:t>
            </a:r>
            <a:r>
              <a:rPr i="1" lang="en" sz="1200">
                <a:solidFill>
                  <a:schemeClr val="dk1"/>
                </a:solidFill>
                <a:latin typeface="Times New Roman"/>
                <a:ea typeface="Times New Roman"/>
                <a:cs typeface="Times New Roman"/>
                <a:sym typeface="Times New Roman"/>
              </a:rPr>
              <a:t>Recommend Investments</a:t>
            </a:r>
            <a:r>
              <a:rPr lang="en" sz="1200">
                <a:solidFill>
                  <a:schemeClr val="dk1"/>
                </a:solidFill>
                <a:latin typeface="Times New Roman"/>
                <a:ea typeface="Times New Roman"/>
                <a:cs typeface="Times New Roman"/>
                <a:sym typeface="Times New Roman"/>
              </a:rPr>
              <a:t> intent and its associated workflow to provide personalized investment suggestions based on user inputs. While this is the only sub-agent fully built out so far, the overall architecture is designed to support additional capabilities through other sub-agents like Sentiment Analysis, News Summarization, Predictive Insights, and Market Analysis. These sub-agents are structured to handle intents such as analyzing market sentiment, summarizing financial news, forecasting price movements, and tracking stock performance, each linked to its own workflow for future development.</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t/>
            </a:r>
            <a:endParaRPr sz="1200">
              <a:solidFill>
                <a:schemeClr val="dk1"/>
              </a:solidFill>
              <a:latin typeface="Times New Roman"/>
              <a:ea typeface="Times New Roman"/>
              <a:cs typeface="Times New Roman"/>
              <a:sym typeface="Times New Roman"/>
            </a:endParaRPr>
          </a:p>
        </p:txBody>
      </p:sp>
      <p:pic>
        <p:nvPicPr>
          <p:cNvPr id="179" name="Google Shape;179;p29"/>
          <p:cNvPicPr preferRelativeResize="0"/>
          <p:nvPr/>
        </p:nvPicPr>
        <p:blipFill>
          <a:blip r:embed="rId3">
            <a:alphaModFix/>
          </a:blip>
          <a:stretch>
            <a:fillRect/>
          </a:stretch>
        </p:blipFill>
        <p:spPr>
          <a:xfrm>
            <a:off x="3230425" y="1275238"/>
            <a:ext cx="5663777" cy="2548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p30"/>
          <p:cNvSpPr txBox="1"/>
          <p:nvPr/>
        </p:nvSpPr>
        <p:spPr>
          <a:xfrm>
            <a:off x="424375" y="311775"/>
            <a:ext cx="9064200" cy="432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b="1" lang="en" sz="2300">
                <a:solidFill>
                  <a:schemeClr val="dk1"/>
                </a:solidFill>
                <a:latin typeface="Outfit"/>
                <a:ea typeface="Outfit"/>
                <a:cs typeface="Outfit"/>
                <a:sym typeface="Outfit"/>
              </a:rPr>
              <a:t>In case of Uptiq category - Your Uptiq Agent (explain in detail)</a:t>
            </a:r>
            <a:endParaRPr b="1" sz="2300">
              <a:solidFill>
                <a:schemeClr val="dk1"/>
              </a:solidFill>
              <a:latin typeface="Outfit"/>
              <a:ea typeface="Outfit"/>
              <a:cs typeface="Outfit"/>
              <a:sym typeface="Outfit"/>
            </a:endParaRPr>
          </a:p>
        </p:txBody>
      </p:sp>
      <p:pic>
        <p:nvPicPr>
          <p:cNvPr id="189" name="Google Shape;189;p30"/>
          <p:cNvPicPr preferRelativeResize="0"/>
          <p:nvPr/>
        </p:nvPicPr>
        <p:blipFill rotWithShape="1">
          <a:blip r:embed="rId3">
            <a:alphaModFix/>
          </a:blip>
          <a:srcRect b="0" l="17143" r="0" t="1989"/>
          <a:stretch/>
        </p:blipFill>
        <p:spPr>
          <a:xfrm>
            <a:off x="3298775" y="993350"/>
            <a:ext cx="5514250" cy="3200200"/>
          </a:xfrm>
          <a:prstGeom prst="rect">
            <a:avLst/>
          </a:prstGeom>
          <a:noFill/>
          <a:ln cap="flat" cmpd="sng" w="9525">
            <a:solidFill>
              <a:schemeClr val="dk1"/>
            </a:solidFill>
            <a:prstDash val="solid"/>
            <a:round/>
            <a:headEnd len="sm" w="sm" type="none"/>
            <a:tailEnd len="sm" w="sm" type="none"/>
          </a:ln>
        </p:spPr>
      </p:pic>
      <p:sp>
        <p:nvSpPr>
          <p:cNvPr id="190" name="Google Shape;190;p30"/>
          <p:cNvSpPr txBox="1"/>
          <p:nvPr/>
        </p:nvSpPr>
        <p:spPr>
          <a:xfrm>
            <a:off x="4975700" y="4354500"/>
            <a:ext cx="26274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libri"/>
                <a:ea typeface="Calibri"/>
                <a:cs typeface="Calibri"/>
                <a:sym typeface="Calibri"/>
              </a:rPr>
              <a:t>Goal Based Agent - Workflow</a:t>
            </a:r>
            <a:endParaRPr sz="1600">
              <a:solidFill>
                <a:schemeClr val="dk1"/>
              </a:solidFill>
              <a:latin typeface="Calibri"/>
              <a:ea typeface="Calibri"/>
              <a:cs typeface="Calibri"/>
              <a:sym typeface="Calibri"/>
            </a:endParaRPr>
          </a:p>
        </p:txBody>
      </p:sp>
      <p:sp>
        <p:nvSpPr>
          <p:cNvPr id="191" name="Google Shape;191;p30"/>
          <p:cNvSpPr txBox="1"/>
          <p:nvPr/>
        </p:nvSpPr>
        <p:spPr>
          <a:xfrm>
            <a:off x="175425" y="934350"/>
            <a:ext cx="3000000" cy="334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200">
                <a:solidFill>
                  <a:schemeClr val="dk1"/>
                </a:solidFill>
                <a:latin typeface="Times New Roman"/>
                <a:ea typeface="Times New Roman"/>
                <a:cs typeface="Times New Roman"/>
                <a:sym typeface="Times New Roman"/>
              </a:rPr>
              <a:t>The intent of the </a:t>
            </a:r>
            <a:r>
              <a:rPr b="1" i="1" lang="en" sz="1200">
                <a:solidFill>
                  <a:schemeClr val="dk1"/>
                </a:solidFill>
                <a:latin typeface="Times New Roman"/>
                <a:ea typeface="Times New Roman"/>
                <a:cs typeface="Times New Roman"/>
                <a:sym typeface="Times New Roman"/>
              </a:rPr>
              <a:t>Recommend Investments</a:t>
            </a:r>
            <a:r>
              <a:rPr lang="en" sz="1200">
                <a:solidFill>
                  <a:schemeClr val="dk1"/>
                </a:solidFill>
                <a:latin typeface="Times New Roman"/>
                <a:ea typeface="Times New Roman"/>
                <a:cs typeface="Times New Roman"/>
                <a:sym typeface="Times New Roman"/>
              </a:rPr>
              <a:t> workflow is to suggest suitable investment options based on the user's financial preferences. The workflow begins with three key Question nodes that collect the user's investment goal, time horizon, and risk tolerance. These inputs are stored in variables (investment_goal, investment_horizon, risk_tolerance). A Prompt node is then used to send these inputs to an LLM (e.g., GPT-4), configured with a system prompt instructing it to recommend three ideal investment options. The AI-generated recommendations are finally shown to the user using a Display node.</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nvSpPr>
        <p:spPr>
          <a:xfrm>
            <a:off x="500575" y="235575"/>
            <a:ext cx="8419500" cy="4002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n" sz="2300">
                <a:solidFill>
                  <a:schemeClr val="dk1"/>
                </a:solidFill>
                <a:latin typeface="Outfit"/>
                <a:ea typeface="Outfit"/>
                <a:cs typeface="Outfit"/>
                <a:sym typeface="Outfit"/>
              </a:rPr>
              <a:t>In case of Uptiq category - Your Uptiq Agent (explain in detail)</a:t>
            </a:r>
            <a:endParaRPr b="1" sz="2300">
              <a:solidFill>
                <a:schemeClr val="dk1"/>
              </a:solidFill>
              <a:latin typeface="Outfit"/>
              <a:ea typeface="Outfit"/>
              <a:cs typeface="Outfit"/>
              <a:sym typeface="Outfit"/>
            </a:endParaRPr>
          </a:p>
          <a:p>
            <a:pPr indent="0" lvl="0" marL="0" rtl="0" algn="l">
              <a:spcBef>
                <a:spcPts val="0"/>
              </a:spcBef>
              <a:spcAft>
                <a:spcPts val="0"/>
              </a:spcAft>
              <a:buNone/>
            </a:pPr>
            <a:r>
              <a:t/>
            </a:r>
            <a:endParaRPr sz="2600">
              <a:solidFill>
                <a:schemeClr val="dk1"/>
              </a:solidFill>
              <a:latin typeface="Impact"/>
              <a:ea typeface="Impact"/>
              <a:cs typeface="Impact"/>
              <a:sym typeface="Impact"/>
            </a:endParaRPr>
          </a:p>
        </p:txBody>
      </p:sp>
      <p:sp>
        <p:nvSpPr>
          <p:cNvPr id="201" name="Google Shape;201;p31"/>
          <p:cNvSpPr txBox="1"/>
          <p:nvPr/>
        </p:nvSpPr>
        <p:spPr>
          <a:xfrm>
            <a:off x="500575" y="1483250"/>
            <a:ext cx="7694100" cy="400200"/>
          </a:xfrm>
          <a:prstGeom prst="rect">
            <a:avLst/>
          </a:prstGeom>
          <a:noFill/>
          <a:ln>
            <a:noFill/>
          </a:ln>
        </p:spPr>
        <p:txBody>
          <a:bodyPr anchorCtr="0" anchor="t" bIns="91425" lIns="91425" spcFirstLastPara="1" rIns="91425" wrap="square" tIns="91425">
            <a:spAutoFit/>
          </a:bodyPr>
          <a:lstStyle/>
          <a:p>
            <a:pPr indent="0" lvl="0" marL="457200" rtl="0" algn="just">
              <a:lnSpc>
                <a:spcPct val="150000"/>
              </a:lnSpc>
              <a:spcBef>
                <a:spcPts val="1200"/>
              </a:spcBef>
              <a:spcAft>
                <a:spcPts val="1200"/>
              </a:spcAft>
              <a:buNone/>
            </a:pPr>
            <a:r>
              <a:t/>
            </a:r>
            <a:endParaRPr b="1">
              <a:solidFill>
                <a:schemeClr val="dk1"/>
              </a:solidFill>
            </a:endParaRPr>
          </a:p>
        </p:txBody>
      </p:sp>
      <p:sp>
        <p:nvSpPr>
          <p:cNvPr id="202" name="Google Shape;202;p31"/>
          <p:cNvSpPr txBox="1"/>
          <p:nvPr/>
        </p:nvSpPr>
        <p:spPr>
          <a:xfrm>
            <a:off x="4697288" y="4400250"/>
            <a:ext cx="3434700" cy="41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Calibri"/>
                <a:ea typeface="Calibri"/>
                <a:cs typeface="Calibri"/>
                <a:sym typeface="Calibri"/>
              </a:rPr>
              <a:t>Goal based investment plan</a:t>
            </a:r>
            <a:endParaRPr b="1" sz="1600">
              <a:solidFill>
                <a:schemeClr val="dk1"/>
              </a:solidFill>
              <a:latin typeface="Calibri"/>
              <a:ea typeface="Calibri"/>
              <a:cs typeface="Calibri"/>
              <a:sym typeface="Calibri"/>
            </a:endParaRPr>
          </a:p>
        </p:txBody>
      </p:sp>
      <p:pic>
        <p:nvPicPr>
          <p:cNvPr id="203" name="Google Shape;203;p31" title="Screenshot 2025-03-28 224126.png"/>
          <p:cNvPicPr preferRelativeResize="0"/>
          <p:nvPr/>
        </p:nvPicPr>
        <p:blipFill>
          <a:blip r:embed="rId3">
            <a:alphaModFix/>
          </a:blip>
          <a:stretch>
            <a:fillRect/>
          </a:stretch>
        </p:blipFill>
        <p:spPr>
          <a:xfrm>
            <a:off x="3467775" y="1278850"/>
            <a:ext cx="5308399" cy="3121401"/>
          </a:xfrm>
          <a:prstGeom prst="rect">
            <a:avLst/>
          </a:prstGeom>
          <a:noFill/>
          <a:ln cap="flat" cmpd="sng" w="8550">
            <a:solidFill>
              <a:schemeClr val="dk1"/>
            </a:solidFill>
            <a:prstDash val="solid"/>
            <a:round/>
            <a:headEnd len="sm" w="sm" type="none"/>
            <a:tailEnd len="sm" w="sm" type="none"/>
          </a:ln>
        </p:spPr>
      </p:pic>
      <p:sp>
        <p:nvSpPr>
          <p:cNvPr id="204" name="Google Shape;204;p31"/>
          <p:cNvSpPr txBox="1"/>
          <p:nvPr/>
        </p:nvSpPr>
        <p:spPr>
          <a:xfrm>
            <a:off x="97400" y="1278850"/>
            <a:ext cx="3000000" cy="164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600"/>
              </a:spcBef>
              <a:spcAft>
                <a:spcPts val="1600"/>
              </a:spcAft>
              <a:buNone/>
            </a:pPr>
            <a:r>
              <a:rPr lang="en" sz="1200">
                <a:solidFill>
                  <a:schemeClr val="dk1"/>
                </a:solidFill>
                <a:latin typeface="Times New Roman"/>
                <a:ea typeface="Times New Roman"/>
                <a:cs typeface="Times New Roman"/>
                <a:sym typeface="Times New Roman"/>
              </a:rPr>
              <a:t>This interface demonstrates a conversational flow where investment-related questions are asked interactively to ensure a user-friendly experience. By collecting inputs like risk tolerance and investment horizon in a natural dialogue format, the system makes the process intuitive and engaging for users.</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nvSpPr>
        <p:spPr>
          <a:xfrm>
            <a:off x="500575" y="235575"/>
            <a:ext cx="8487900" cy="35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n" sz="2300">
                <a:solidFill>
                  <a:schemeClr val="dk1"/>
                </a:solidFill>
                <a:latin typeface="Outfit"/>
                <a:ea typeface="Outfit"/>
                <a:cs typeface="Outfit"/>
                <a:sym typeface="Outfit"/>
              </a:rPr>
              <a:t>In case of Uptiq category - Your Uptiq Agent (explain in detail)</a:t>
            </a:r>
            <a:endParaRPr b="1" sz="2300">
              <a:solidFill>
                <a:schemeClr val="dk1"/>
              </a:solidFill>
              <a:latin typeface="Outfit"/>
              <a:ea typeface="Outfit"/>
              <a:cs typeface="Outfit"/>
              <a:sym typeface="Outfit"/>
            </a:endParaRPr>
          </a:p>
          <a:p>
            <a:pPr indent="0" lvl="0" marL="0" rtl="0" algn="l">
              <a:spcBef>
                <a:spcPts val="0"/>
              </a:spcBef>
              <a:spcAft>
                <a:spcPts val="0"/>
              </a:spcAft>
              <a:buClr>
                <a:schemeClr val="dk1"/>
              </a:buClr>
              <a:buSzPts val="1100"/>
              <a:buFont typeface="Arial"/>
              <a:buNone/>
            </a:pPr>
            <a:r>
              <a:t/>
            </a:r>
            <a:endParaRPr sz="2600">
              <a:solidFill>
                <a:schemeClr val="dk1"/>
              </a:solidFill>
              <a:latin typeface="Impact"/>
              <a:ea typeface="Impact"/>
              <a:cs typeface="Impact"/>
              <a:sym typeface="Impact"/>
            </a:endParaRPr>
          </a:p>
          <a:p>
            <a:pPr indent="0" lvl="0" marL="0" rtl="0" algn="l">
              <a:spcBef>
                <a:spcPts val="0"/>
              </a:spcBef>
              <a:spcAft>
                <a:spcPts val="0"/>
              </a:spcAft>
              <a:buNone/>
            </a:pPr>
            <a:r>
              <a:t/>
            </a:r>
            <a:endParaRPr sz="2600">
              <a:solidFill>
                <a:schemeClr val="dk1"/>
              </a:solidFill>
              <a:latin typeface="Impact"/>
              <a:ea typeface="Impact"/>
              <a:cs typeface="Impact"/>
              <a:sym typeface="Impact"/>
            </a:endParaRPr>
          </a:p>
        </p:txBody>
      </p:sp>
      <p:pic>
        <p:nvPicPr>
          <p:cNvPr id="214" name="Google Shape;214;p32"/>
          <p:cNvPicPr preferRelativeResize="0"/>
          <p:nvPr/>
        </p:nvPicPr>
        <p:blipFill>
          <a:blip r:embed="rId3">
            <a:alphaModFix/>
          </a:blip>
          <a:stretch>
            <a:fillRect/>
          </a:stretch>
        </p:blipFill>
        <p:spPr>
          <a:xfrm>
            <a:off x="3333175" y="867825"/>
            <a:ext cx="5400474" cy="3172774"/>
          </a:xfrm>
          <a:prstGeom prst="rect">
            <a:avLst/>
          </a:prstGeom>
          <a:noFill/>
          <a:ln cap="flat" cmpd="sng" w="9525">
            <a:solidFill>
              <a:schemeClr val="dk1"/>
            </a:solidFill>
            <a:prstDash val="solid"/>
            <a:round/>
            <a:headEnd len="sm" w="sm" type="none"/>
            <a:tailEnd len="sm" w="sm" type="none"/>
          </a:ln>
        </p:spPr>
      </p:pic>
      <p:sp>
        <p:nvSpPr>
          <p:cNvPr id="215" name="Google Shape;215;p32"/>
          <p:cNvSpPr txBox="1"/>
          <p:nvPr/>
        </p:nvSpPr>
        <p:spPr>
          <a:xfrm>
            <a:off x="4846625" y="4173675"/>
            <a:ext cx="3029400" cy="41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Calibri"/>
                <a:ea typeface="Calibri"/>
                <a:cs typeface="Calibri"/>
                <a:sym typeface="Calibri"/>
              </a:rPr>
              <a:t>Recommendations by Agent </a:t>
            </a:r>
            <a:endParaRPr b="1" sz="1600">
              <a:solidFill>
                <a:schemeClr val="dk1"/>
              </a:solidFill>
              <a:latin typeface="Calibri"/>
              <a:ea typeface="Calibri"/>
              <a:cs typeface="Calibri"/>
              <a:sym typeface="Calibri"/>
            </a:endParaRPr>
          </a:p>
        </p:txBody>
      </p:sp>
      <p:sp>
        <p:nvSpPr>
          <p:cNvPr id="216" name="Google Shape;216;p32"/>
          <p:cNvSpPr txBox="1"/>
          <p:nvPr/>
        </p:nvSpPr>
        <p:spPr>
          <a:xfrm>
            <a:off x="108225" y="867825"/>
            <a:ext cx="3000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This screen shows the AI generating a detailed, personalized response with investment recommendations based on the user’s medium risk tolerance and long-term goals. The output is structured clearly, making it easy for the user to understand and evaluate suitable investment options in a conversational, informative format.</a:t>
            </a:r>
            <a:endParaRPr sz="12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4" name="Shape 224"/>
        <p:cNvGrpSpPr/>
        <p:nvPr/>
      </p:nvGrpSpPr>
      <p:grpSpPr>
        <a:xfrm>
          <a:off x="0" y="0"/>
          <a:ext cx="0" cy="0"/>
          <a:chOff x="0" y="0"/>
          <a:chExt cx="0" cy="0"/>
        </a:xfrm>
      </p:grpSpPr>
      <p:sp>
        <p:nvSpPr>
          <p:cNvPr id="225" name="Google Shape;225;p33"/>
          <p:cNvSpPr txBox="1"/>
          <p:nvPr/>
        </p:nvSpPr>
        <p:spPr>
          <a:xfrm>
            <a:off x="446775" y="98875"/>
            <a:ext cx="9579000" cy="655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b="1" lang="en" sz="2400">
                <a:solidFill>
                  <a:schemeClr val="dk1"/>
                </a:solidFill>
                <a:latin typeface="Outfit"/>
                <a:ea typeface="Outfit"/>
                <a:cs typeface="Outfit"/>
                <a:sym typeface="Outfit"/>
              </a:rPr>
              <a:t>Implementation/Prototype/Use Case Diagram </a:t>
            </a:r>
            <a:r>
              <a:rPr b="1" lang="en" sz="1700">
                <a:solidFill>
                  <a:schemeClr val="dk1"/>
                </a:solidFill>
                <a:latin typeface="Outfit"/>
                <a:ea typeface="Outfit"/>
                <a:cs typeface="Outfit"/>
                <a:sym typeface="Outfit"/>
              </a:rPr>
              <a:t>(screenshots)</a:t>
            </a:r>
            <a:r>
              <a:rPr b="1" lang="en" sz="2400">
                <a:solidFill>
                  <a:schemeClr val="dk1"/>
                </a:solidFill>
                <a:latin typeface="Outfit"/>
                <a:ea typeface="Outfit"/>
                <a:cs typeface="Outfit"/>
                <a:sym typeface="Outfit"/>
              </a:rPr>
              <a:t> </a:t>
            </a:r>
            <a:endParaRPr b="1" sz="1800">
              <a:solidFill>
                <a:schemeClr val="dk1"/>
              </a:solidFill>
              <a:latin typeface="Outfit"/>
              <a:ea typeface="Outfit"/>
              <a:cs typeface="Outfit"/>
              <a:sym typeface="Outfit"/>
            </a:endParaRPr>
          </a:p>
          <a:p>
            <a:pPr indent="0" lvl="0" marL="0" rtl="0" algn="l">
              <a:lnSpc>
                <a:spcPct val="90000"/>
              </a:lnSpc>
              <a:spcBef>
                <a:spcPts val="0"/>
              </a:spcBef>
              <a:spcAft>
                <a:spcPts val="0"/>
              </a:spcAft>
              <a:buNone/>
            </a:pPr>
            <a:r>
              <a:t/>
            </a:r>
            <a:endParaRPr b="1" sz="2300">
              <a:solidFill>
                <a:schemeClr val="dk1"/>
              </a:solidFill>
              <a:latin typeface="Outfit"/>
              <a:ea typeface="Outfit"/>
              <a:cs typeface="Outfit"/>
              <a:sym typeface="Outfit"/>
            </a:endParaRPr>
          </a:p>
        </p:txBody>
      </p:sp>
      <p:pic>
        <p:nvPicPr>
          <p:cNvPr id="226" name="Google Shape;226;p33"/>
          <p:cNvPicPr preferRelativeResize="0"/>
          <p:nvPr/>
        </p:nvPicPr>
        <p:blipFill rotWithShape="1">
          <a:blip r:embed="rId3">
            <a:alphaModFix/>
          </a:blip>
          <a:srcRect b="0" l="0" r="1951" t="0"/>
          <a:stretch/>
        </p:blipFill>
        <p:spPr>
          <a:xfrm>
            <a:off x="1355300" y="816988"/>
            <a:ext cx="6433400" cy="3330274"/>
          </a:xfrm>
          <a:prstGeom prst="rect">
            <a:avLst/>
          </a:prstGeom>
          <a:noFill/>
          <a:ln cap="flat" cmpd="sng" w="19050">
            <a:solidFill>
              <a:schemeClr val="dk2"/>
            </a:solidFill>
            <a:prstDash val="solid"/>
            <a:round/>
            <a:headEnd len="sm" w="sm" type="none"/>
            <a:tailEnd len="sm" w="sm" type="none"/>
          </a:ln>
        </p:spPr>
      </p:pic>
      <p:sp>
        <p:nvSpPr>
          <p:cNvPr id="227" name="Google Shape;227;p33"/>
          <p:cNvSpPr txBox="1"/>
          <p:nvPr/>
        </p:nvSpPr>
        <p:spPr>
          <a:xfrm>
            <a:off x="1753500" y="4329950"/>
            <a:ext cx="5804700" cy="40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alibri"/>
                <a:ea typeface="Calibri"/>
                <a:cs typeface="Calibri"/>
                <a:sym typeface="Calibri"/>
              </a:rPr>
              <a:t>Landing Page - an overview of features and signUp/login option</a:t>
            </a:r>
            <a:endParaRPr sz="16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